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Default Extension="wdp" ContentType="image/vnd.ms-photo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42"/>
  </p:notesMasterIdLst>
  <p:sldIdLst>
    <p:sldId id="256" r:id="rId2"/>
    <p:sldId id="306" r:id="rId3"/>
    <p:sldId id="302" r:id="rId4"/>
    <p:sldId id="303" r:id="rId5"/>
    <p:sldId id="304" r:id="rId6"/>
    <p:sldId id="262" r:id="rId7"/>
    <p:sldId id="305" r:id="rId8"/>
    <p:sldId id="269" r:id="rId9"/>
    <p:sldId id="266" r:id="rId10"/>
    <p:sldId id="268" r:id="rId11"/>
    <p:sldId id="271" r:id="rId12"/>
    <p:sldId id="270" r:id="rId13"/>
    <p:sldId id="300" r:id="rId14"/>
    <p:sldId id="288" r:id="rId15"/>
    <p:sldId id="289" r:id="rId16"/>
    <p:sldId id="290" r:id="rId17"/>
    <p:sldId id="287" r:id="rId18"/>
    <p:sldId id="283" r:id="rId19"/>
    <p:sldId id="258" r:id="rId20"/>
    <p:sldId id="272" r:id="rId21"/>
    <p:sldId id="291" r:id="rId22"/>
    <p:sldId id="273" r:id="rId23"/>
    <p:sldId id="292" r:id="rId24"/>
    <p:sldId id="297" r:id="rId25"/>
    <p:sldId id="298" r:id="rId26"/>
    <p:sldId id="274" r:id="rId27"/>
    <p:sldId id="295" r:id="rId28"/>
    <p:sldId id="296" r:id="rId29"/>
    <p:sldId id="275" r:id="rId30"/>
    <p:sldId id="259" r:id="rId31"/>
    <p:sldId id="260" r:id="rId32"/>
    <p:sldId id="261" r:id="rId33"/>
    <p:sldId id="276" r:id="rId34"/>
    <p:sldId id="277" r:id="rId35"/>
    <p:sldId id="299" r:id="rId36"/>
    <p:sldId id="293" r:id="rId37"/>
    <p:sldId id="294" r:id="rId38"/>
    <p:sldId id="278" r:id="rId39"/>
    <p:sldId id="279" r:id="rId40"/>
    <p:sldId id="30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592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0DC74-A953-4DCF-A03D-380B7FBE100A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DCCCE-C9DE-40C4-83DB-8C067C052958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1677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1</a:t>
            </a:fld>
            <a:endParaRPr lang="en-P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10</a:t>
            </a:fld>
            <a:endParaRPr lang="en-P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025B-D254-4E64-827C-EEE695478E76}" type="slidenum">
              <a:rPr lang="en-PH" smtClean="0"/>
              <a:pPr/>
              <a:t>14</a:t>
            </a:fld>
            <a:endParaRPr lang="en-P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of 49/F diabetic for 8 years, referred for Retina</a:t>
            </a:r>
            <a:r>
              <a:rPr lang="en-US" baseline="0" dirty="0" smtClean="0"/>
              <a:t> screening. </a:t>
            </a:r>
            <a:r>
              <a:rPr lang="en-US" baseline="0" dirty="0" err="1" smtClean="0"/>
              <a:t>Px</a:t>
            </a:r>
            <a:r>
              <a:rPr lang="en-US" baseline="0" dirty="0" smtClean="0"/>
              <a:t> has no eye complaints. Vision was 20/20. Fundus exam shows  Proliferative Diabetic Retinopathy.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22</a:t>
            </a:fld>
            <a:endParaRPr lang="en-PH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96524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Abnormal neovascularization more evident</a:t>
            </a:r>
            <a:r>
              <a:rPr lang="en-US" baseline="0" dirty="0" smtClean="0"/>
              <a:t> on angiography.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23</a:t>
            </a:fld>
            <a:endParaRPr lang="en-PH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41842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56/F 20 years diabetic who consulted due to “floaters” in the left</a:t>
            </a:r>
            <a:r>
              <a:rPr lang="en-US" baseline="0" dirty="0" smtClean="0"/>
              <a:t> eye. Vision in the right eye 20/20; left eye 20/40. Retina findings show featureless (peripheral retinal vessels not as distinct) in the right eye and a pre-retinal hemorrhage in the left eye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24</a:t>
            </a:fld>
            <a:endParaRPr lang="en-PH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37935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Angiography</a:t>
            </a:r>
            <a:r>
              <a:rPr lang="en-US" baseline="0" dirty="0" smtClean="0"/>
              <a:t> of the eye confirms retinal ischemia and neovascularization in both eyes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25</a:t>
            </a:fld>
            <a:endParaRPr lang="en-PH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04460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of 35/F who noted</a:t>
            </a:r>
            <a:r>
              <a:rPr lang="en-US" baseline="0" dirty="0" smtClean="0"/>
              <a:t> blurring of vision on her right eye. On consult Proliferative Diabetic retinopathy was noted in both eye. </a:t>
            </a:r>
            <a:r>
              <a:rPr lang="en-US" baseline="0" dirty="0" err="1" smtClean="0"/>
              <a:t>Px</a:t>
            </a:r>
            <a:r>
              <a:rPr lang="en-US" baseline="0" dirty="0" smtClean="0"/>
              <a:t> was insistent she was not diabetic but on work-up was diagnosed with Diabetes.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26</a:t>
            </a:fld>
            <a:endParaRPr lang="en-PH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09375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of 54/M with 4 year </a:t>
            </a:r>
            <a:r>
              <a:rPr lang="en-US" dirty="0" err="1" smtClean="0"/>
              <a:t>hx</a:t>
            </a:r>
            <a:r>
              <a:rPr lang="en-US" dirty="0" smtClean="0"/>
              <a:t> of diabetes consulted</a:t>
            </a:r>
            <a:r>
              <a:rPr lang="en-US" baseline="0" dirty="0" smtClean="0"/>
              <a:t> due to blurring of vision. BCVA was 20/40. He was advised Pan Retinal Photocoagulation since blood sugar was not controlled and DMR staging was NPDR severe. </a:t>
            </a:r>
            <a:r>
              <a:rPr lang="en-US" baseline="0" dirty="0" err="1" smtClean="0"/>
              <a:t>Px</a:t>
            </a:r>
            <a:r>
              <a:rPr lang="en-US" baseline="0" dirty="0" smtClean="0"/>
              <a:t> was lost to </a:t>
            </a:r>
            <a:r>
              <a:rPr lang="en-US" baseline="0" dirty="0" err="1" smtClean="0"/>
              <a:t>ff</a:t>
            </a:r>
            <a:r>
              <a:rPr lang="en-US" baseline="0" dirty="0" smtClean="0"/>
              <a:t>-up and returned 1 year later due to progression of BOV. Next slide shows worsening of retinopathy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27</a:t>
            </a:fld>
            <a:endParaRPr lang="en-PH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01964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Same </a:t>
            </a:r>
            <a:r>
              <a:rPr lang="en-US" dirty="0" err="1" smtClean="0"/>
              <a:t>px</a:t>
            </a:r>
            <a:r>
              <a:rPr lang="en-US" dirty="0" smtClean="0"/>
              <a:t> 1 year later with pre-retinal hemorrhaging and </a:t>
            </a:r>
            <a:r>
              <a:rPr lang="en-US" dirty="0" err="1" smtClean="0"/>
              <a:t>neovascular</a:t>
            </a:r>
            <a:r>
              <a:rPr lang="en-US" dirty="0" smtClean="0"/>
              <a:t> glaucoma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CCCE-C9DE-40C4-83DB-8C067C052958}" type="slidenum">
              <a:rPr lang="en-PH" smtClean="0"/>
              <a:pPr/>
              <a:t>28</a:t>
            </a:fld>
            <a:endParaRPr lang="en-PH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1969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PH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DE4C36F-97FC-44A4-8852-92E8904838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lus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2744AA-90C2-4375-979B-A46553D8DA1D}" type="datetimeFigureOut">
              <a:rPr lang="en-PH" smtClean="0"/>
              <a:pPr/>
              <a:t>4/17/16</a:t>
            </a:fld>
            <a:endParaRPr lang="en-PH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9E1DABA-77DB-41DD-884E-1D032788624E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im/nih.gov/pubmed/19896746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im/nih.gov/pubmed/19896746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im/nih.gov/pubmed/19896746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microsoft.com/office/2007/relationships/hdphoto" Target="../media/hdphoto1.wdp"/><Relationship Id="rId5" Type="http://schemas.openxmlformats.org/officeDocument/2006/relationships/image" Target="../media/image17.jpeg"/><Relationship Id="rId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581400"/>
            <a:ext cx="8305800" cy="2133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300" dirty="0" smtClean="0">
                <a:effectLst/>
                <a:latin typeface="Arial Black" pitchFamily="34" charset="0"/>
              </a:rPr>
              <a:t>Diabetic eye </a:t>
            </a:r>
            <a:r>
              <a:rPr lang="en-US" sz="3300" dirty="0">
                <a:effectLst/>
                <a:latin typeface="Arial Black" pitchFamily="34" charset="0"/>
              </a:rPr>
              <a:t>screening</a:t>
            </a:r>
            <a:r>
              <a:rPr lang="en-US" sz="3300" dirty="0" smtClean="0">
                <a:effectLst/>
                <a:latin typeface="Arial Black" pitchFamily="34" charset="0"/>
              </a:rPr>
              <a:t> </a:t>
            </a:r>
            <a:br>
              <a:rPr lang="en-US" sz="3300" dirty="0" smtClean="0">
                <a:effectLst/>
                <a:latin typeface="Arial Black" pitchFamily="34" charset="0"/>
              </a:rPr>
            </a:br>
            <a:r>
              <a:rPr lang="en-US" sz="3300" dirty="0" smtClean="0">
                <a:effectLst/>
                <a:latin typeface="Arial Black" pitchFamily="34" charset="0"/>
              </a:rPr>
              <a:t>what </a:t>
            </a:r>
            <a:r>
              <a:rPr lang="en-US" sz="3300" dirty="0">
                <a:effectLst/>
                <a:latin typeface="Arial Black" pitchFamily="34" charset="0"/>
              </a:rPr>
              <a:t>every </a:t>
            </a:r>
            <a:r>
              <a:rPr lang="en-US" sz="3300" dirty="0" smtClean="0">
                <a:effectLst/>
                <a:latin typeface="Arial Black" pitchFamily="34" charset="0"/>
              </a:rPr>
              <a:t>doctor </a:t>
            </a:r>
            <a:r>
              <a:rPr lang="en-US" sz="3300" dirty="0">
                <a:effectLst/>
                <a:latin typeface="Arial Black" pitchFamily="34" charset="0"/>
              </a:rPr>
              <a:t>should know</a:t>
            </a:r>
            <a:r>
              <a:rPr lang="en-PH" dirty="0"/>
              <a:t/>
            </a:r>
            <a:br>
              <a:rPr lang="en-PH" dirty="0"/>
            </a:b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029200"/>
            <a:ext cx="8458200" cy="762000"/>
          </a:xfrm>
        </p:spPr>
        <p:txBody>
          <a:bodyPr>
            <a:normAutofit/>
          </a:bodyPr>
          <a:lstStyle/>
          <a:p>
            <a:pPr algn="ctr"/>
            <a:r>
              <a:rPr lang="en-PH" sz="3200" dirty="0" smtClean="0">
                <a:latin typeface="Arial Black" pitchFamily="34" charset="0"/>
              </a:rPr>
              <a:t>August Sight Saving Month 2016</a:t>
            </a:r>
            <a:endParaRPr lang="en-PH" sz="3200" dirty="0">
              <a:latin typeface="Arial Black" pitchFamily="34" charset="0"/>
            </a:endParaRPr>
          </a:p>
        </p:txBody>
      </p:sp>
      <p:pic>
        <p:nvPicPr>
          <p:cNvPr id="1026" name="Picture 2" descr="C:\Users\mffgomez\Pictures\Morgagnian-Cataract-1s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09600"/>
            <a:ext cx="2819400" cy="2209800"/>
          </a:xfrm>
          <a:prstGeom prst="rect">
            <a:avLst/>
          </a:prstGeom>
          <a:noFill/>
        </p:spPr>
      </p:pic>
      <p:pic>
        <p:nvPicPr>
          <p:cNvPr id="1027" name="Picture 3" descr="C:\Users\mffgomez\Pictures\gnv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533400"/>
            <a:ext cx="2819400" cy="2246795"/>
          </a:xfrm>
          <a:prstGeom prst="rect">
            <a:avLst/>
          </a:prstGeom>
          <a:noFill/>
        </p:spPr>
      </p:pic>
      <p:pic>
        <p:nvPicPr>
          <p:cNvPr id="7" name="Picture 2" descr="G:\for dr gomez\patient 3_pdr\color_od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609600"/>
            <a:ext cx="28194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8458200" cy="122237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FIGHT DIABETIC BLINDNESS</a:t>
            </a:r>
            <a:endParaRPr lang="en-US" sz="48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458200" cy="914400"/>
          </a:xfrm>
        </p:spPr>
        <p:txBody>
          <a:bodyPr/>
          <a:lstStyle/>
          <a:p>
            <a:r>
              <a:rPr lang="en-US" dirty="0" smtClean="0"/>
              <a:t>August Sight Saving Month 2016</a:t>
            </a:r>
            <a:endParaRPr lang="en-US" dirty="0"/>
          </a:p>
        </p:txBody>
      </p:sp>
      <p:pic>
        <p:nvPicPr>
          <p:cNvPr id="8" name="Picture 1" descr="F:\Important Policy Papers\PAO Logo\OFFICIAL PAO LOGO_HI-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3429000"/>
            <a:ext cx="1611659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 descr="vrsp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5029200"/>
            <a:ext cx="1600482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286000" y="4038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Philippine Academy of Ophthalmology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57400" y="54864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Vitreo</a:t>
            </a:r>
            <a:r>
              <a:rPr lang="en-US" dirty="0" smtClean="0"/>
              <a:t>-Retina Society of the Philippines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 : diabetes MELLITUS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>
                <a:latin typeface="Arial" charset="0"/>
                <a:cs typeface="Arial" charset="0"/>
              </a:rPr>
              <a:t>The total number of people with diabetes is projected to rise from 285 million in 2010 to 439 million in 2030.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" charset="0"/>
                <a:cs typeface="Arial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172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http://www.who.int/bulletin/volumes/82/11/en/844.pdf</a:t>
            </a:r>
          </a:p>
          <a:p>
            <a:r>
              <a:rPr lang="en-US" dirty="0" smtClean="0">
                <a:hlinkClick r:id="rId2"/>
              </a:rPr>
              <a:t>http://www.ncbi.nim/nih.gov/pubmed/19896746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Epidemiology: DIABETIC RETINOPATHY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Diabetic retinopathy is responsible for 1.8 million of the 37 million cases of blindness throughout the world </a:t>
            </a: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r>
              <a:rPr lang="en-US" sz="1200" dirty="0" smtClean="0"/>
              <a:t>http://www.who.int/bulletin/volumes/82/11/en/844.pdf</a:t>
            </a:r>
          </a:p>
          <a:p>
            <a:r>
              <a:rPr lang="en-US" sz="1200" dirty="0" smtClean="0">
                <a:hlinkClick r:id="rId2"/>
              </a:rPr>
              <a:t>http://www.ncbi.nim/nih.gov/pubmed/19896746</a:t>
            </a:r>
            <a:r>
              <a:rPr lang="en-US" sz="1200" dirty="0" smtClean="0"/>
              <a:t> </a:t>
            </a: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BLINDNESS FROM 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69423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Diabetes mellitus is the most common cause of blindness amongst individuals of working-age ( 20-65 years). </a:t>
            </a: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248400"/>
            <a:ext cx="8915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http://www.who.int/bulletin/volumes/82/11/en/844.p</a:t>
            </a:r>
            <a:r>
              <a:rPr lang="en-US" dirty="0" smtClean="0"/>
              <a:t>df</a:t>
            </a:r>
          </a:p>
          <a:p>
            <a:r>
              <a:rPr lang="en-US" sz="1200" dirty="0" smtClean="0">
                <a:hlinkClick r:id="rId2"/>
              </a:rPr>
              <a:t>http://www.ncbi.nim/nih.gov/pubmed/19896746</a:t>
            </a:r>
            <a:r>
              <a:rPr lang="en-US" sz="12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Blindness from diabetes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303838"/>
          </a:xfrm>
        </p:spPr>
        <p:txBody>
          <a:bodyPr>
            <a:normAutofit fontScale="85000" lnSpcReduction="20000"/>
          </a:bodyPr>
          <a:lstStyle/>
          <a:p>
            <a:r>
              <a:rPr lang="en-PH" sz="3000" dirty="0" smtClean="0"/>
              <a:t>USA</a:t>
            </a:r>
            <a:r>
              <a:rPr lang="en-PH" dirty="0" smtClean="0"/>
              <a:t> </a:t>
            </a:r>
          </a:p>
          <a:p>
            <a:pPr lvl="1"/>
            <a:r>
              <a:rPr lang="en-PH" sz="2600" dirty="0" smtClean="0"/>
              <a:t>Diabetes is the leading cause of new cases of blindness among adults ages 20–74 years.</a:t>
            </a:r>
          </a:p>
          <a:p>
            <a:pPr lvl="1"/>
            <a:r>
              <a:rPr lang="en-PH" sz="2600" dirty="0" smtClean="0"/>
              <a:t>28.5 % people with diabetes ages 40 years or older had diabetic retinopathy</a:t>
            </a:r>
          </a:p>
          <a:p>
            <a:pPr lvl="1"/>
            <a:r>
              <a:rPr lang="en-PH" sz="2600" dirty="0" smtClean="0"/>
              <a:t>4.4 percent of those with diabetes—had advanced diabetic retinopathy that could lead to severe vision loss</a:t>
            </a:r>
          </a:p>
          <a:p>
            <a:r>
              <a:rPr lang="en-PH" sz="3000" dirty="0" smtClean="0"/>
              <a:t>Philippines</a:t>
            </a:r>
          </a:p>
          <a:p>
            <a:pPr lvl="1"/>
            <a:r>
              <a:rPr lang="en-PH" sz="2600" dirty="0" smtClean="0"/>
              <a:t>1269 diabetics screened</a:t>
            </a:r>
          </a:p>
          <a:p>
            <a:pPr lvl="2"/>
            <a:r>
              <a:rPr lang="en-PH" dirty="0" smtClean="0"/>
              <a:t>49% had abnormal eye findings; </a:t>
            </a:r>
          </a:p>
          <a:p>
            <a:pPr lvl="2"/>
            <a:r>
              <a:rPr lang="en-PH" dirty="0" smtClean="0"/>
              <a:t>28% with diabetic retinopathy (22% background; 6% pre and proliferative)</a:t>
            </a:r>
          </a:p>
          <a:p>
            <a:pPr lvl="2"/>
            <a:r>
              <a:rPr lang="en-PH" dirty="0" smtClean="0"/>
              <a:t> 28% with cataract. </a:t>
            </a:r>
          </a:p>
          <a:p>
            <a:pPr lvl="2"/>
            <a:endParaRPr lang="en-PH" dirty="0" smtClean="0"/>
          </a:p>
          <a:p>
            <a:pPr lvl="2">
              <a:buNone/>
            </a:pPr>
            <a:endParaRPr lang="en-PH" sz="1200" b="1" dirty="0" smtClean="0"/>
          </a:p>
          <a:p>
            <a:pPr>
              <a:buNone/>
            </a:pPr>
            <a:r>
              <a:rPr lang="en-PH" sz="1200" b="1" dirty="0" smtClean="0"/>
              <a:t>            Clinical Diabetes 2009; </a:t>
            </a:r>
            <a:r>
              <a:rPr lang="en-PH" sz="1200" b="1" dirty="0" err="1" smtClean="0"/>
              <a:t>Oplan</a:t>
            </a:r>
            <a:r>
              <a:rPr lang="en-PH" sz="1200" b="1" dirty="0" smtClean="0"/>
              <a:t> </a:t>
            </a:r>
            <a:r>
              <a:rPr lang="en-PH" sz="1200" b="1" dirty="0" err="1" smtClean="0"/>
              <a:t>Silip</a:t>
            </a:r>
            <a:r>
              <a:rPr lang="en-PH" sz="1200" b="1" dirty="0" smtClean="0"/>
              <a:t> Mata 2001</a:t>
            </a:r>
          </a:p>
          <a:p>
            <a:pPr>
              <a:buNone/>
            </a:pP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85000" lnSpcReduction="20000"/>
          </a:bodyPr>
          <a:lstStyle/>
          <a:p>
            <a:r>
              <a:rPr lang="en-US" sz="2824" dirty="0" smtClean="0">
                <a:latin typeface="Arial" charset="0"/>
              </a:rPr>
              <a:t>WHO Situational Analysis on Diabetic Retinopathy and Diabetes Management Systems (</a:t>
            </a:r>
            <a:r>
              <a:rPr lang="en-US" sz="2824" dirty="0" err="1" smtClean="0">
                <a:latin typeface="Arial" charset="0"/>
              </a:rPr>
              <a:t>Cubillan</a:t>
            </a:r>
            <a:r>
              <a:rPr lang="en-US" sz="2824" dirty="0" smtClean="0">
                <a:latin typeface="Arial" charset="0"/>
              </a:rPr>
              <a:t> et al, unpublished data)</a:t>
            </a:r>
          </a:p>
          <a:p>
            <a:pPr lvl="1"/>
            <a:r>
              <a:rPr lang="en-US" dirty="0" smtClean="0">
                <a:latin typeface="Arial" charset="0"/>
              </a:rPr>
              <a:t>54 out of 1000 Filipinos are diabetic, based on a cutoff of 126 mg/dl (prevalence of 5.4%)</a:t>
            </a:r>
          </a:p>
          <a:p>
            <a:pPr lvl="1"/>
            <a:r>
              <a:rPr lang="en-US" dirty="0" smtClean="0">
                <a:latin typeface="Arial" charset="0"/>
              </a:rPr>
              <a:t>2 out of the 54 diabetic patients have DM retinopathy (prevalence of 4%)</a:t>
            </a:r>
          </a:p>
          <a:p>
            <a:r>
              <a:rPr lang="en-US" dirty="0" smtClean="0">
                <a:latin typeface="Arial" charset="0"/>
              </a:rPr>
              <a:t>2006 Study</a:t>
            </a:r>
          </a:p>
          <a:p>
            <a:pPr lvl="1"/>
            <a:r>
              <a:rPr lang="en-US" dirty="0" smtClean="0">
                <a:latin typeface="Arial" charset="0"/>
              </a:rPr>
              <a:t>Prevalence of DM retinopathy among newly-diagnosed Type 2 DM patients was 12%</a:t>
            </a:r>
          </a:p>
          <a:p>
            <a:r>
              <a:rPr lang="en-US" dirty="0" smtClean="0">
                <a:latin typeface="Arial" charset="0"/>
              </a:rPr>
              <a:t>2002 National Blindness Study</a:t>
            </a:r>
          </a:p>
          <a:p>
            <a:pPr lvl="1"/>
            <a:r>
              <a:rPr lang="en-US" dirty="0" smtClean="0">
                <a:latin typeface="Arial" charset="0"/>
              </a:rPr>
              <a:t>DM retinopathy is the 3rd most common cause of blindness (14%), after cataract (56%) refractive error (17%) and tied with glaucoma (14%)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Burden of disease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Patients afflicted with Vision-threatening Diabetic Eye Disease are in their economically productive years</a:t>
            </a:r>
          </a:p>
          <a:p>
            <a:pPr lvl="1"/>
            <a:r>
              <a:rPr lang="en-PH" dirty="0" smtClean="0"/>
              <a:t>Quality of life of the patient  and his/her caregiver</a:t>
            </a:r>
          </a:p>
          <a:p>
            <a:pPr lvl="1"/>
            <a:r>
              <a:rPr lang="en-PH" dirty="0" smtClean="0"/>
              <a:t>Loss opportunity for patient and care giver</a:t>
            </a:r>
          </a:p>
          <a:p>
            <a:pPr lvl="1"/>
            <a:r>
              <a:rPr lang="en-PH" dirty="0" smtClean="0"/>
              <a:t>Drain on resources (patient, family, private and government institutions)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Diabetic eye disease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Tear film dysfunction</a:t>
            </a:r>
          </a:p>
          <a:p>
            <a:r>
              <a:rPr lang="en-PH" dirty="0" smtClean="0"/>
              <a:t>Corneal epithelial erosions</a:t>
            </a:r>
          </a:p>
          <a:p>
            <a:r>
              <a:rPr lang="en-PH" dirty="0" smtClean="0"/>
              <a:t>Error of refraction</a:t>
            </a:r>
          </a:p>
          <a:p>
            <a:r>
              <a:rPr lang="en-PH" i="1" dirty="0" smtClean="0"/>
              <a:t>Cataracts</a:t>
            </a:r>
            <a:r>
              <a:rPr lang="en-PH" dirty="0" smtClean="0"/>
              <a:t> - temporary disability</a:t>
            </a:r>
          </a:p>
          <a:p>
            <a:r>
              <a:rPr lang="en-PH" dirty="0" smtClean="0"/>
              <a:t>Vitreous degeneration</a:t>
            </a:r>
          </a:p>
          <a:p>
            <a:r>
              <a:rPr lang="en-PH" i="1" dirty="0" smtClean="0"/>
              <a:t>Retinopathy</a:t>
            </a:r>
            <a:r>
              <a:rPr lang="en-PH" dirty="0" smtClean="0"/>
              <a:t> – </a:t>
            </a:r>
            <a:r>
              <a:rPr lang="en-PH" dirty="0" smtClean="0">
                <a:solidFill>
                  <a:srgbClr val="FF0000"/>
                </a:solidFill>
              </a:rPr>
              <a:t>permanent disability </a:t>
            </a:r>
          </a:p>
          <a:p>
            <a:r>
              <a:rPr lang="en-PH" i="1" dirty="0" smtClean="0"/>
              <a:t>Glaucoma</a:t>
            </a:r>
            <a:r>
              <a:rPr lang="en-PH" dirty="0" smtClean="0"/>
              <a:t> – </a:t>
            </a:r>
            <a:r>
              <a:rPr lang="en-PH" dirty="0" smtClean="0">
                <a:solidFill>
                  <a:srgbClr val="FF0000"/>
                </a:solidFill>
              </a:rPr>
              <a:t>permanent disability</a:t>
            </a:r>
            <a:endParaRPr lang="en-PH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cataract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32037"/>
            <a:ext cx="8382000" cy="4221163"/>
          </a:xfrm>
        </p:spPr>
        <p:txBody>
          <a:bodyPr>
            <a:normAutofit/>
          </a:bodyPr>
          <a:lstStyle/>
          <a:p>
            <a:r>
              <a:rPr lang="en-PH" sz="2800" dirty="0" smtClean="0"/>
              <a:t>Cataract formation is part of the aging process and everyone will eventually develop it</a:t>
            </a:r>
          </a:p>
          <a:p>
            <a:pPr marL="342900" lvl="1" indent="-342900">
              <a:buFont typeface="Wingdings 2"/>
              <a:buChar char=""/>
            </a:pPr>
            <a:r>
              <a:rPr lang="en-PH" dirty="0" smtClean="0"/>
              <a:t>Diabetics are at risk of developing cataract </a:t>
            </a:r>
            <a:r>
              <a:rPr lang="en-PH" u="sng" dirty="0" smtClean="0"/>
              <a:t>earlier</a:t>
            </a:r>
          </a:p>
          <a:p>
            <a:pPr marL="742950" lvl="2" indent="-342900">
              <a:buFont typeface="Wingdings 2"/>
              <a:buChar char=""/>
            </a:pPr>
            <a:r>
              <a:rPr lang="en-PH" dirty="0" smtClean="0"/>
              <a:t>High glucose causes osmotic stress on lens </a:t>
            </a:r>
            <a:r>
              <a:rPr lang="en-PH" dirty="0" err="1" smtClean="0"/>
              <a:t>fibers</a:t>
            </a:r>
            <a:r>
              <a:rPr lang="en-PH" dirty="0" smtClean="0"/>
              <a:t> and lens epithelial cells causing clouding of the lens</a:t>
            </a:r>
          </a:p>
          <a:p>
            <a:pPr marL="342900" lvl="1" indent="-342900">
              <a:buFont typeface="Wingdings 2"/>
              <a:buChar char=""/>
            </a:pPr>
            <a:r>
              <a:rPr lang="en-PH" dirty="0" smtClean="0"/>
              <a:t>Not an urgent condition- will not lead to </a:t>
            </a:r>
            <a:r>
              <a:rPr lang="en-PH" u="sng" dirty="0" smtClean="0"/>
              <a:t>permanent</a:t>
            </a:r>
            <a:r>
              <a:rPr lang="en-PH" dirty="0" smtClean="0"/>
              <a:t> blindness, but needs occassional check-up</a:t>
            </a:r>
          </a:p>
          <a:p>
            <a:pPr marL="342900" lvl="1" indent="-342900">
              <a:buFont typeface="Wingdings 2"/>
              <a:buChar char=""/>
            </a:pPr>
            <a:r>
              <a:rPr lang="en-PH" dirty="0" smtClean="0"/>
              <a:t>Usually symptomatic</a:t>
            </a:r>
          </a:p>
          <a:p>
            <a:pPr marL="742950" lvl="2" indent="-342900">
              <a:buNone/>
            </a:pPr>
            <a:endParaRPr lang="en-PH" dirty="0" smtClean="0"/>
          </a:p>
          <a:p>
            <a:endParaRPr lang="en-PH" dirty="0"/>
          </a:p>
        </p:txBody>
      </p:sp>
      <p:pic>
        <p:nvPicPr>
          <p:cNvPr id="27650" name="Picture 2" descr="C:\Users\mffgomez\Pictures\c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81000"/>
            <a:ext cx="2708562" cy="1828800"/>
          </a:xfrm>
          <a:prstGeom prst="rect">
            <a:avLst/>
          </a:prstGeom>
          <a:noFill/>
        </p:spPr>
      </p:pic>
      <p:pic>
        <p:nvPicPr>
          <p:cNvPr id="6" name="Picture 2" descr="C:\Users\mffgomez\Pictures\Morgagnian-Cataract-1s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8774" y="381000"/>
            <a:ext cx="2566626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glaucoma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525963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endParaRPr lang="en-PH" dirty="0" smtClean="0"/>
          </a:p>
          <a:p>
            <a:pPr marL="342900" lvl="1" indent="-342900">
              <a:buFont typeface="Wingdings 2"/>
              <a:buChar char=""/>
            </a:pPr>
            <a:r>
              <a:rPr lang="en-PH" dirty="0" smtClean="0"/>
              <a:t>Neovascular Glaucoma </a:t>
            </a:r>
          </a:p>
          <a:p>
            <a:pPr marL="742950" lvl="2" indent="-342900">
              <a:buFont typeface="Wingdings 2"/>
              <a:buChar char=""/>
            </a:pPr>
            <a:r>
              <a:rPr lang="en-PH" dirty="0" smtClean="0"/>
              <a:t>sequalae of </a:t>
            </a:r>
            <a:r>
              <a:rPr lang="en-PH" u="sng" dirty="0" smtClean="0"/>
              <a:t>neglected diabetic retinopathy</a:t>
            </a:r>
          </a:p>
          <a:p>
            <a:pPr marL="742950" lvl="2" indent="-342900">
              <a:buFont typeface="Wingdings 2"/>
              <a:buChar char=""/>
            </a:pPr>
            <a:r>
              <a:rPr lang="en-PH" dirty="0" smtClean="0"/>
              <a:t>obstruction/occlusion of the TM by neovascular network that develops due to retinal ischemia</a:t>
            </a:r>
          </a:p>
          <a:p>
            <a:r>
              <a:rPr lang="en-PH" sz="2800" dirty="0" smtClean="0"/>
              <a:t>Can cause permanent blindness if not detected early and managed appropriately</a:t>
            </a:r>
          </a:p>
          <a:p>
            <a:pPr>
              <a:buNone/>
            </a:pPr>
            <a:endParaRPr lang="en-PH" dirty="0" smtClean="0"/>
          </a:p>
        </p:txBody>
      </p:sp>
      <p:pic>
        <p:nvPicPr>
          <p:cNvPr id="4" name="Picture 3" descr="C:\Users\mffgomez\Pictures\gnv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28600"/>
            <a:ext cx="2819400" cy="224679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43800" y="25146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Iris new vessels</a:t>
            </a:r>
            <a:endParaRPr lang="en-US" sz="1200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7543800" y="2133600"/>
            <a:ext cx="457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Diabetic Retinopathy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525963"/>
          </a:xfrm>
        </p:spPr>
        <p:txBody>
          <a:bodyPr>
            <a:normAutofit/>
          </a:bodyPr>
          <a:lstStyle/>
          <a:p>
            <a:pPr marL="342900" lvl="1" indent="-342900">
              <a:buFont typeface="Wingdings 2"/>
              <a:buChar char=""/>
            </a:pPr>
            <a:r>
              <a:rPr lang="en-PH" dirty="0"/>
              <a:t>Chronic and persistently high blood </a:t>
            </a:r>
            <a:r>
              <a:rPr lang="en-PH" dirty="0" smtClean="0"/>
              <a:t>glucose</a:t>
            </a:r>
          </a:p>
          <a:p>
            <a:pPr marL="742950" lvl="2" indent="-342900">
              <a:buFont typeface="Wingdings 2"/>
              <a:buChar char=""/>
            </a:pPr>
            <a:r>
              <a:rPr lang="en-PH" dirty="0" smtClean="0"/>
              <a:t>endothelial </a:t>
            </a:r>
            <a:r>
              <a:rPr lang="en-PH" dirty="0"/>
              <a:t>damage of retinal </a:t>
            </a:r>
            <a:r>
              <a:rPr lang="en-PH" dirty="0" smtClean="0"/>
              <a:t>capillaries </a:t>
            </a:r>
          </a:p>
          <a:p>
            <a:pPr marL="742950" lvl="2" indent="-342900">
              <a:buFont typeface="Wingdings 2"/>
              <a:buChar char=""/>
            </a:pPr>
            <a:r>
              <a:rPr lang="en-PH" dirty="0" smtClean="0"/>
              <a:t>microvascular occlusion</a:t>
            </a:r>
          </a:p>
          <a:p>
            <a:pPr marL="742950" lvl="2" indent="-342900">
              <a:buFont typeface="Wingdings 2"/>
              <a:buChar char=""/>
            </a:pPr>
            <a:r>
              <a:rPr lang="en-PH" dirty="0" smtClean="0"/>
              <a:t>retinal </a:t>
            </a:r>
            <a:r>
              <a:rPr lang="en-PH" dirty="0"/>
              <a:t>ischemia </a:t>
            </a:r>
            <a:endParaRPr lang="en-PH" dirty="0" smtClean="0"/>
          </a:p>
          <a:p>
            <a:pPr marL="742950" lvl="2" indent="-342900">
              <a:buFont typeface="Wingdings 2"/>
              <a:buChar char=""/>
            </a:pPr>
            <a:r>
              <a:rPr lang="en-PH" dirty="0" smtClean="0"/>
              <a:t>retinal neovascularization – detrimental to retina</a:t>
            </a:r>
            <a:endParaRPr lang="en-PH" sz="2400" dirty="0" smtClean="0"/>
          </a:p>
          <a:p>
            <a:r>
              <a:rPr lang="en-PH" sz="2800" dirty="0" smtClean="0"/>
              <a:t>If not detected early and managed at the right time – can cause permanent blindness</a:t>
            </a:r>
          </a:p>
          <a:p>
            <a:r>
              <a:rPr lang="en-PH" sz="2800" i="1" dirty="0" smtClean="0"/>
              <a:t>May be </a:t>
            </a:r>
            <a:r>
              <a:rPr lang="en-PH" sz="2800" i="1" dirty="0" smtClean="0">
                <a:solidFill>
                  <a:srgbClr val="FF0000"/>
                </a:solidFill>
              </a:rPr>
              <a:t>asymptomatic</a:t>
            </a:r>
            <a:r>
              <a:rPr lang="en-PH" sz="2800" i="1" dirty="0" smtClean="0"/>
              <a:t> at the stage when treatment effect is optimal</a:t>
            </a:r>
            <a:endParaRPr lang="en-PH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2614156" cy="639762"/>
          </a:xfrm>
        </p:spPr>
        <p:txBody>
          <a:bodyPr/>
          <a:lstStyle/>
          <a:p>
            <a:r>
              <a:rPr lang="en-US" dirty="0" smtClean="0"/>
              <a:t>Normal Retina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3"/>
          </p:nvPr>
        </p:nvSpPr>
        <p:spPr>
          <a:xfrm>
            <a:off x="6400800" y="381000"/>
            <a:ext cx="2438399" cy="6397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More Advanced</a:t>
            </a:r>
          </a:p>
          <a:p>
            <a:r>
              <a:rPr lang="en-US" dirty="0" smtClean="0"/>
              <a:t>Diabetic </a:t>
            </a:r>
            <a:r>
              <a:rPr lang="en-US" dirty="0" smtClean="0"/>
              <a:t>Retinopathy</a:t>
            </a: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F:\NAVIS_PIC-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2971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NAVIS_PIC-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371600"/>
            <a:ext cx="2950731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G:\for dr gomez\patient 3_pdr\color_od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4242" y="1371600"/>
            <a:ext cx="2929758" cy="33528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048000" y="3048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MODERATE </a:t>
            </a:r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DIABETIC RETINOPATHY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0400" y="4876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HEMORRHAGES AND EXUDATES </a:t>
            </a:r>
          </a:p>
          <a:p>
            <a:endParaRPr lang="en-US" sz="1200" dirty="0" smtClean="0"/>
          </a:p>
          <a:p>
            <a:r>
              <a:rPr lang="en-US" sz="1200" dirty="0" smtClean="0"/>
              <a:t>MODERATE NON-PROLIFERATIVE DIABETIC RETINOPATHY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248400" y="4876800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HEMORRHAGES, EXUDATES NEOVASCULARIZATION , FIBROVASCULAR PROLIFERATION </a:t>
            </a:r>
          </a:p>
          <a:p>
            <a:endParaRPr lang="en-US" sz="1200" dirty="0" smtClean="0"/>
          </a:p>
          <a:p>
            <a:r>
              <a:rPr lang="en-US" sz="1200" dirty="0" smtClean="0"/>
              <a:t>PROLIFERATIVE DIABETIC RETINOPATHY</a:t>
            </a:r>
            <a:endParaRPr lang="en-US" sz="1200" dirty="0"/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3429000" y="3886200"/>
            <a:ext cx="12192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 flipV="1">
            <a:off x="4610100" y="4152900"/>
            <a:ext cx="12192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V="1">
            <a:off x="7924800" y="4343400"/>
            <a:ext cx="12954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4953000" y="2971800"/>
            <a:ext cx="533400" cy="533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858000" y="2590800"/>
            <a:ext cx="1143000" cy="12192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3124200" y="4114800"/>
            <a:ext cx="1143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172200" y="1371600"/>
            <a:ext cx="5334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 </a:t>
            </a:r>
            <a:r>
              <a:rPr lang="en-US" sz="3600" dirty="0" smtClean="0">
                <a:effectLst/>
              </a:rPr>
              <a:t>Diabetic Retinopathy Risk Factors</a:t>
            </a:r>
            <a:endParaRPr lang="en-US" sz="3600" dirty="0">
              <a:effectLst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7315200" cy="5334000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q"/>
            </a:pPr>
            <a:endParaRPr lang="en-US" sz="2800" dirty="0" smtClean="0"/>
          </a:p>
          <a:p>
            <a:r>
              <a:rPr lang="en-US" sz="7000" dirty="0" smtClean="0"/>
              <a:t>Poor </a:t>
            </a:r>
            <a:r>
              <a:rPr lang="en-US" sz="7000" dirty="0" err="1" smtClean="0"/>
              <a:t>Glycemic</a:t>
            </a:r>
            <a:r>
              <a:rPr lang="en-US" sz="7000" dirty="0" smtClean="0"/>
              <a:t> control (</a:t>
            </a:r>
            <a:r>
              <a:rPr lang="en-US" sz="7000" dirty="0" err="1" smtClean="0"/>
              <a:t>HBAIc</a:t>
            </a:r>
            <a:r>
              <a:rPr lang="en-US" sz="7000" dirty="0" smtClean="0"/>
              <a:t> level)</a:t>
            </a:r>
          </a:p>
          <a:p>
            <a:pPr>
              <a:buNone/>
            </a:pPr>
            <a:endParaRPr lang="en-US" sz="5000" dirty="0" smtClean="0"/>
          </a:p>
          <a:p>
            <a:pPr>
              <a:buNone/>
            </a:pPr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Wisconsin Epidemiologic Study of Diabetic Retinopathy (WESDR)</a:t>
            </a:r>
            <a:endParaRPr lang="en-PH" sz="5000" dirty="0" smtClean="0"/>
          </a:p>
          <a:p>
            <a:pPr lvl="1"/>
            <a:r>
              <a:rPr lang="en-US" sz="5000" dirty="0" err="1" smtClean="0"/>
              <a:t>Glycemic</a:t>
            </a:r>
            <a:r>
              <a:rPr lang="en-US" sz="5000" dirty="0" smtClean="0"/>
              <a:t> control is the most important risk factor for the incidence and progression of DR</a:t>
            </a:r>
          </a:p>
          <a:p>
            <a:pPr lvl="1"/>
            <a:r>
              <a:rPr lang="en-US" sz="5000" dirty="0" smtClean="0"/>
              <a:t>Strong statistical correlation between </a:t>
            </a:r>
            <a:r>
              <a:rPr lang="en-US" sz="5000" dirty="0" err="1" smtClean="0"/>
              <a:t>glycemic</a:t>
            </a:r>
            <a:r>
              <a:rPr lang="en-US" sz="5000" dirty="0" smtClean="0"/>
              <a:t> control and progression of retinopathy in all severity stage</a:t>
            </a:r>
          </a:p>
          <a:p>
            <a:pPr>
              <a:buNone/>
            </a:pPr>
            <a:endParaRPr lang="en-US" sz="5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Control and Complication Trial (DCCT)</a:t>
            </a:r>
            <a:endParaRPr lang="en-US" sz="5000" dirty="0" smtClean="0"/>
          </a:p>
          <a:p>
            <a:pPr lvl="1"/>
            <a:r>
              <a:rPr lang="en-US" sz="5000" dirty="0" smtClean="0"/>
              <a:t>Intensive </a:t>
            </a:r>
            <a:r>
              <a:rPr lang="en-US" sz="5000" dirty="0" err="1" smtClean="0"/>
              <a:t>glycemic</a:t>
            </a:r>
            <a:r>
              <a:rPr lang="en-US" sz="5000" dirty="0" smtClean="0"/>
              <a:t> control reduces risk of developing DR by 76%  </a:t>
            </a:r>
          </a:p>
          <a:p>
            <a:pPr lvl="1"/>
            <a:r>
              <a:rPr lang="en-US" sz="5000" dirty="0" smtClean="0"/>
              <a:t>Intensive </a:t>
            </a:r>
            <a:r>
              <a:rPr lang="en-US" sz="5000" dirty="0" err="1" smtClean="0"/>
              <a:t>glycemic</a:t>
            </a:r>
            <a:r>
              <a:rPr lang="en-US" sz="5000" dirty="0" smtClean="0"/>
              <a:t> control reduces risk of progression by 54% </a:t>
            </a:r>
          </a:p>
          <a:p>
            <a:pPr lvl="1"/>
            <a:r>
              <a:rPr lang="en-US" sz="5000" dirty="0" smtClean="0"/>
              <a:t>35-40% reduction in risk of progression for every 10% decrease in HbA1C</a:t>
            </a:r>
          </a:p>
          <a:p>
            <a:pPr lvl="1">
              <a:buFontTx/>
              <a:buNone/>
            </a:pPr>
            <a:endParaRPr lang="en-US" sz="5000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en-US" sz="5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 </a:t>
            </a:r>
            <a:r>
              <a:rPr lang="en-US" sz="3600" dirty="0" smtClean="0">
                <a:effectLst/>
              </a:rPr>
              <a:t>Diabetic Retinopathy Risk Factors</a:t>
            </a:r>
            <a:endParaRPr lang="en-PH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Longer Duration of diabetes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Wisconsin Epidemiologic Study of Diabetic Retinopathy (WESDR)</a:t>
            </a:r>
            <a:endParaRPr lang="en-US" sz="2000" dirty="0" smtClean="0"/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 smtClean="0"/>
              <a:t>After 20 years of diabetes, nearly 99% of patients with  type 1 diabetes  and 60% with type 2 have some degree on diabetic  retinopathy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 smtClean="0"/>
              <a:t>33% of patients with diabetes have signs of diabetic retinopathy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 smtClean="0"/>
              <a:t>People with diabetes are 25 times more likely to become blind than the general population</a:t>
            </a:r>
          </a:p>
          <a:p>
            <a:pPr lvl="2">
              <a:buNone/>
            </a:pPr>
            <a:endParaRPr lang="en-US" dirty="0" smtClean="0"/>
          </a:p>
          <a:p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 </a:t>
            </a:r>
            <a:r>
              <a:rPr lang="en-US" sz="3600" dirty="0" smtClean="0">
                <a:effectLst/>
              </a:rPr>
              <a:t>Diabetic Retinopathy Risk Factors</a:t>
            </a:r>
            <a:endParaRPr lang="en-PH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Presence of </a:t>
            </a:r>
            <a:r>
              <a:rPr lang="en-US" dirty="0" err="1" smtClean="0"/>
              <a:t>Comorbidity</a:t>
            </a:r>
            <a:r>
              <a:rPr lang="en-US" dirty="0" smtClean="0"/>
              <a:t> :</a:t>
            </a:r>
          </a:p>
          <a:p>
            <a:pPr lvl="1">
              <a:buNone/>
            </a:pPr>
            <a:r>
              <a:rPr lang="en-US" dirty="0" smtClean="0"/>
              <a:t>    Hypertension,  </a:t>
            </a:r>
            <a:r>
              <a:rPr lang="en-US" dirty="0" err="1" smtClean="0"/>
              <a:t>Hyperlipidemia</a:t>
            </a:r>
            <a:endParaRPr lang="en-US" dirty="0" smtClean="0"/>
          </a:p>
          <a:p>
            <a:pPr lvl="1"/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United Kingdom Prospective Diabetes Study (UKPDS)</a:t>
            </a:r>
            <a:endParaRPr lang="en-US" sz="2000" dirty="0" smtClean="0"/>
          </a:p>
          <a:p>
            <a:pPr lvl="1"/>
            <a:r>
              <a:rPr lang="en-US" sz="2000" dirty="0" smtClean="0"/>
              <a:t>25% reduction in risk in </a:t>
            </a:r>
            <a:r>
              <a:rPr lang="en-US" sz="2000" dirty="0" err="1" smtClean="0"/>
              <a:t>microvascular</a:t>
            </a:r>
            <a:r>
              <a:rPr lang="en-US" sz="2000" dirty="0" smtClean="0"/>
              <a:t> complication with intensive </a:t>
            </a:r>
            <a:r>
              <a:rPr lang="en-US" sz="2000" dirty="0" err="1" smtClean="0"/>
              <a:t>glycemic</a:t>
            </a:r>
            <a:r>
              <a:rPr lang="en-US" sz="2000" dirty="0" smtClean="0"/>
              <a:t> control</a:t>
            </a:r>
          </a:p>
          <a:p>
            <a:pPr lvl="1"/>
            <a:r>
              <a:rPr lang="en-US" sz="2000" dirty="0" smtClean="0"/>
              <a:t>For every % point decrease in HbA1C there was a 35% reduction in risk of </a:t>
            </a:r>
            <a:r>
              <a:rPr lang="en-US" sz="2000" dirty="0" err="1" smtClean="0"/>
              <a:t>microvascular</a:t>
            </a:r>
            <a:r>
              <a:rPr lang="en-US" sz="2000" dirty="0" smtClean="0"/>
              <a:t> complication</a:t>
            </a:r>
          </a:p>
          <a:p>
            <a:pPr lvl="1"/>
            <a:r>
              <a:rPr lang="en-US" sz="2000" dirty="0" smtClean="0"/>
              <a:t>Tight BP control resulted in 37% reduction in </a:t>
            </a:r>
            <a:r>
              <a:rPr lang="en-US" sz="2000" dirty="0" err="1" smtClean="0"/>
              <a:t>microvascular</a:t>
            </a:r>
            <a:r>
              <a:rPr lang="en-US" sz="2000" dirty="0" smtClean="0"/>
              <a:t> complication</a:t>
            </a:r>
          </a:p>
          <a:p>
            <a:pPr lvl="2"/>
            <a:endParaRPr lang="en-US" sz="1800" dirty="0" smtClean="0"/>
          </a:p>
          <a:p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 </a:t>
            </a:r>
            <a:r>
              <a:rPr lang="en-PH" dirty="0" smtClean="0">
                <a:effectLst/>
              </a:rPr>
              <a:t>ETDRS Classification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Non-Proliferative Diabetic Retinopathy</a:t>
            </a:r>
          </a:p>
          <a:p>
            <a:pPr lvl="1"/>
            <a:r>
              <a:rPr lang="en-PH" dirty="0" smtClean="0"/>
              <a:t>Mild</a:t>
            </a:r>
          </a:p>
          <a:p>
            <a:pPr lvl="1"/>
            <a:r>
              <a:rPr lang="en-PH" dirty="0" smtClean="0"/>
              <a:t>Moderate</a:t>
            </a:r>
          </a:p>
          <a:p>
            <a:pPr lvl="1"/>
            <a:r>
              <a:rPr lang="en-PH" dirty="0" smtClean="0"/>
              <a:t>Severe</a:t>
            </a:r>
          </a:p>
          <a:p>
            <a:pPr lvl="1"/>
            <a:r>
              <a:rPr lang="en-PH" dirty="0" smtClean="0"/>
              <a:t>Very Severe</a:t>
            </a:r>
          </a:p>
          <a:p>
            <a:r>
              <a:rPr lang="en-PH" dirty="0" smtClean="0"/>
              <a:t>Proliferative Diabetic Retinopathy</a:t>
            </a:r>
          </a:p>
          <a:p>
            <a:pPr lvl="1"/>
            <a:r>
              <a:rPr lang="en-PH" dirty="0" smtClean="0"/>
              <a:t>Early</a:t>
            </a:r>
          </a:p>
          <a:p>
            <a:pPr lvl="1"/>
            <a:r>
              <a:rPr lang="en-PH" dirty="0" smtClean="0"/>
              <a:t>High Risk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62" name="Group 8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06933033"/>
              </p:ext>
            </p:extLst>
          </p:nvPr>
        </p:nvGraphicFramePr>
        <p:xfrm>
          <a:off x="152400" y="1371600"/>
          <a:ext cx="8839200" cy="4968748"/>
        </p:xfrm>
        <a:graphic>
          <a:graphicData uri="http://schemas.openxmlformats.org/drawingml/2006/table">
            <a:tbl>
              <a:tblPr/>
              <a:tblGrid>
                <a:gridCol w="2514600"/>
                <a:gridCol w="1600200"/>
                <a:gridCol w="1676400"/>
                <a:gridCol w="1524000"/>
                <a:gridCol w="1524000"/>
              </a:tblGrid>
              <a:tr h="16177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Risk of Progression 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Mild NPDR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Moderate NPDR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Severe NPDR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VSevere NPDR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PDR (1yr)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12-27%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0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HR (5yrs)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(High Risk for Vision Loss)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3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Follow 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6-12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mos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4-8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mos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2-4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mos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2-3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mos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955" name="Text Box 75"/>
          <p:cNvSpPr txBox="1">
            <a:spLocks noChangeArrowheads="1"/>
          </p:cNvSpPr>
          <p:nvPr/>
        </p:nvSpPr>
        <p:spPr bwMode="auto">
          <a:xfrm>
            <a:off x="0" y="2286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chemeClr val="tx2"/>
                </a:solidFill>
                <a:latin typeface="+mj-lt"/>
              </a:rPr>
              <a:t>Risk of Progression </a:t>
            </a:r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and Ff-up Recommendation </a:t>
            </a:r>
            <a:endParaRPr lang="en-US" sz="2800" b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symptoms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PH" dirty="0" smtClean="0"/>
              <a:t>None</a:t>
            </a:r>
          </a:p>
          <a:p>
            <a:r>
              <a:rPr lang="en-PH" dirty="0" smtClean="0"/>
              <a:t>Dry Eye symptoms</a:t>
            </a:r>
          </a:p>
          <a:p>
            <a:r>
              <a:rPr lang="en-PH" dirty="0" smtClean="0"/>
              <a:t>Blurring of vision</a:t>
            </a:r>
          </a:p>
          <a:p>
            <a:r>
              <a:rPr lang="en-PH" dirty="0" smtClean="0"/>
              <a:t>“Floaters”</a:t>
            </a:r>
          </a:p>
          <a:p>
            <a:r>
              <a:rPr lang="en-PH" dirty="0" smtClean="0"/>
              <a:t>Eye Pain and redness</a:t>
            </a:r>
          </a:p>
          <a:p>
            <a:endParaRPr lang="en-PH" dirty="0" smtClean="0"/>
          </a:p>
          <a:p>
            <a:pPr>
              <a:buNone/>
            </a:pPr>
            <a:r>
              <a:rPr lang="en-PH" dirty="0" smtClean="0"/>
              <a:t>“Good vision does not equate to normal eye findings”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>
                <a:effectLst/>
              </a:rPr>
              <a:t>Why good vision does not equate to Normal eye findings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3581400" cy="4800600"/>
          </a:xfrm>
        </p:spPr>
        <p:txBody>
          <a:bodyPr>
            <a:normAutofit/>
          </a:bodyPr>
          <a:lstStyle/>
          <a:p>
            <a:r>
              <a:rPr lang="en-PH" dirty="0" smtClean="0"/>
              <a:t>Vision is only affected if there is a problem in the visual axis.</a:t>
            </a:r>
          </a:p>
          <a:p>
            <a:r>
              <a:rPr lang="en-PH" dirty="0" smtClean="0"/>
              <a:t>Lesions in the peripheral retina are usually asymptomatic</a:t>
            </a:r>
          </a:p>
          <a:p>
            <a:pPr>
              <a:buNone/>
            </a:pPr>
            <a:r>
              <a:rPr lang="en-PH" dirty="0" smtClean="0"/>
              <a:t>	</a:t>
            </a:r>
            <a:endParaRPr lang="en-PH" dirty="0"/>
          </a:p>
        </p:txBody>
      </p:sp>
      <p:pic>
        <p:nvPicPr>
          <p:cNvPr id="23553" name="Picture 1" descr="http://www.alancarlsonmd.com/wp-content/uploads/2011/06/holladayF71.jpg"/>
          <p:cNvPicPr>
            <a:picLocks noChangeAspect="1" noChangeArrowheads="1"/>
          </p:cNvPicPr>
          <p:nvPr/>
        </p:nvPicPr>
        <p:blipFill>
          <a:blip r:embed="rId2" cstate="print"/>
          <a:srcRect t="8633"/>
          <a:stretch>
            <a:fillRect/>
          </a:stretch>
        </p:blipFill>
        <p:spPr bwMode="auto">
          <a:xfrm>
            <a:off x="3733800" y="1752600"/>
            <a:ext cx="52578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If vision is already affected most of the time the eye complication is already advanced</a:t>
            </a:r>
          </a:p>
          <a:p>
            <a:pPr lvl="1"/>
            <a:r>
              <a:rPr lang="en-PH" dirty="0" smtClean="0"/>
              <a:t>Loss vision cannot be restore</a:t>
            </a:r>
          </a:p>
          <a:p>
            <a:pPr lvl="1"/>
            <a:r>
              <a:rPr lang="en-PH" dirty="0" smtClean="0"/>
              <a:t>Can only preserve the remaining vision</a:t>
            </a:r>
          </a:p>
          <a:p>
            <a:r>
              <a:rPr lang="en-PH" dirty="0" smtClean="0"/>
              <a:t>The retina is a neural tissue and damage is IRREVERSIBLE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91600" cy="838200"/>
          </a:xfrm>
        </p:spPr>
        <p:txBody>
          <a:bodyPr>
            <a:normAutofit fontScale="90000"/>
          </a:bodyPr>
          <a:lstStyle/>
          <a:p>
            <a:r>
              <a:rPr lang="en-PH" dirty="0" smtClean="0">
                <a:effectLst/>
              </a:rPr>
              <a:t>A.N.  49/F    bcVA OU 20/20     8 yrs DM</a:t>
            </a:r>
            <a:br>
              <a:rPr lang="en-PH" dirty="0" smtClean="0">
                <a:effectLst/>
              </a:rPr>
            </a:br>
            <a:r>
              <a:rPr lang="en-PH" dirty="0" smtClean="0">
                <a:effectLst/>
              </a:rPr>
              <a:t>no eye complaint – referred for Screening</a:t>
            </a:r>
            <a:endParaRPr lang="en-PH" dirty="0">
              <a:effectLst/>
            </a:endParaRPr>
          </a:p>
        </p:txBody>
      </p:sp>
      <p:pic>
        <p:nvPicPr>
          <p:cNvPr id="1026" name="Picture 2" descr="C:\Users\mffgomez\AppData\Local\Temp\Temp1_attachments_2014_02_24.zip\Nadres, Agnes CP_RF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904" t="7713" r="56672" b="48320"/>
          <a:stretch>
            <a:fillRect/>
          </a:stretch>
        </p:blipFill>
        <p:spPr bwMode="auto">
          <a:xfrm>
            <a:off x="0" y="1676400"/>
            <a:ext cx="4495800" cy="4858365"/>
          </a:xfrm>
          <a:prstGeom prst="rect">
            <a:avLst/>
          </a:prstGeom>
          <a:noFill/>
        </p:spPr>
      </p:pic>
      <p:pic>
        <p:nvPicPr>
          <p:cNvPr id="5" name="Picture 2" descr="C:\Users\mffgomez\AppData\Local\Temp\Temp1_attachments_2014_02_24.zip\Nadres, Agnes CP_RF.jpg"/>
          <p:cNvPicPr>
            <a:picLocks noChangeAspect="1" noChangeArrowheads="1"/>
          </p:cNvPicPr>
          <p:nvPr/>
        </p:nvPicPr>
        <p:blipFill>
          <a:blip r:embed="rId4" cstate="print"/>
          <a:srcRect l="52195" t="7713" r="10120" b="48320"/>
          <a:stretch>
            <a:fillRect/>
          </a:stretch>
        </p:blipFill>
        <p:spPr bwMode="auto">
          <a:xfrm>
            <a:off x="4648200" y="1676400"/>
            <a:ext cx="4495800" cy="485836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81400" y="2133600"/>
            <a:ext cx="20574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DIABETIC RETINOPATHY MORE ADVANCED ATAGES </a:t>
            </a:r>
          </a:p>
          <a:p>
            <a:r>
              <a:rPr lang="en-US" sz="1200" dirty="0" smtClean="0"/>
              <a:t>(PROLIFERATIVE DIABETIC RETINOPATHY)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5943600"/>
            <a:ext cx="1828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NEW VESSEL FORMATION (NEOVASCULARIZATION</a:t>
            </a:r>
            <a:endParaRPr lang="en-US" sz="1200" dirty="0"/>
          </a:p>
        </p:txBody>
      </p:sp>
      <p:sp>
        <p:nvSpPr>
          <p:cNvPr id="8" name="Oval 7"/>
          <p:cNvSpPr/>
          <p:nvPr/>
        </p:nvSpPr>
        <p:spPr>
          <a:xfrm>
            <a:off x="5943600" y="5181600"/>
            <a:ext cx="2438400" cy="1295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362200" y="5257800"/>
            <a:ext cx="1066800" cy="1066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66800" y="2209800"/>
            <a:ext cx="1447800" cy="1066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2286000"/>
            <a:ext cx="2057400" cy="1371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3800" y="3886200"/>
            <a:ext cx="609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RIGHT EYE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953000" y="3886200"/>
            <a:ext cx="609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LEFT EYE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ffgomez\AppData\Local\Temp\Temp1_attachments_2014_02_24.zip\Nadres, Agnes FA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543" t="76812" r="54237" b="1496"/>
          <a:stretch>
            <a:fillRect/>
          </a:stretch>
        </p:blipFill>
        <p:spPr bwMode="auto">
          <a:xfrm>
            <a:off x="0" y="990600"/>
            <a:ext cx="4729655" cy="2286000"/>
          </a:xfrm>
          <a:prstGeom prst="rect">
            <a:avLst/>
          </a:prstGeom>
          <a:noFill/>
        </p:spPr>
      </p:pic>
      <p:pic>
        <p:nvPicPr>
          <p:cNvPr id="5" name="Picture 2" descr="C:\Users\mffgomez\AppData\Local\Temp\Temp1_attachments_2014_02_24.zip\Nadres, Agnes FA3.jpg"/>
          <p:cNvPicPr>
            <a:picLocks noChangeAspect="1" noChangeArrowheads="1"/>
          </p:cNvPicPr>
          <p:nvPr/>
        </p:nvPicPr>
        <p:blipFill>
          <a:blip r:embed="rId4" cstate="print"/>
          <a:srcRect l="3419" t="7186" r="55555" b="71022"/>
          <a:stretch>
            <a:fillRect/>
          </a:stretch>
        </p:blipFill>
        <p:spPr bwMode="auto">
          <a:xfrm>
            <a:off x="4495800" y="990600"/>
            <a:ext cx="4648200" cy="2286000"/>
          </a:xfrm>
          <a:prstGeom prst="rect">
            <a:avLst/>
          </a:prstGeom>
          <a:noFill/>
        </p:spPr>
      </p:pic>
      <p:pic>
        <p:nvPicPr>
          <p:cNvPr id="6" name="Picture 2" descr="C:\Users\mffgomez\AppData\Local\Temp\Temp1_attachments_2014_02_24.zip\Nadres, Agnes FA3.jpg"/>
          <p:cNvPicPr>
            <a:picLocks noChangeAspect="1" noChangeArrowheads="1"/>
          </p:cNvPicPr>
          <p:nvPr/>
        </p:nvPicPr>
        <p:blipFill>
          <a:blip r:embed="rId4" cstate="print"/>
          <a:srcRect l="2564" t="53427" r="54701" b="24863"/>
          <a:stretch>
            <a:fillRect/>
          </a:stretch>
        </p:blipFill>
        <p:spPr bwMode="auto">
          <a:xfrm>
            <a:off x="4572000" y="3810000"/>
            <a:ext cx="4572000" cy="2438400"/>
          </a:xfrm>
          <a:prstGeom prst="rect">
            <a:avLst/>
          </a:prstGeom>
          <a:noFill/>
        </p:spPr>
      </p:pic>
      <p:pic>
        <p:nvPicPr>
          <p:cNvPr id="7" name="Picture 2" descr="C:\Users\mffgomez\AppData\Local\Temp\Temp1_attachments_2014_02_24.zip\Nadres, Agnes FA3.jpg"/>
          <p:cNvPicPr>
            <a:picLocks noChangeAspect="1" noChangeArrowheads="1"/>
          </p:cNvPicPr>
          <p:nvPr/>
        </p:nvPicPr>
        <p:blipFill>
          <a:blip r:embed="rId4" cstate="print"/>
          <a:srcRect l="3419" t="30360" r="54701" b="47930"/>
          <a:stretch>
            <a:fillRect/>
          </a:stretch>
        </p:blipFill>
        <p:spPr bwMode="auto">
          <a:xfrm>
            <a:off x="0" y="3810000"/>
            <a:ext cx="4724400" cy="2438400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533400" y="5257800"/>
            <a:ext cx="1524000" cy="990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24200" y="5029200"/>
            <a:ext cx="1371600" cy="1143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352800" y="2362200"/>
            <a:ext cx="1066800" cy="914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696200" y="1219200"/>
            <a:ext cx="1066800" cy="990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248400" y="609600"/>
            <a:ext cx="1219200" cy="38100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RIGHT EYE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24600" y="3429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LEFT EYE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33528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FLUORESCEIN DYE LEAKAGE from new vessels</a:t>
            </a:r>
            <a:endParaRPr lang="en-US" dirty="0"/>
          </a:p>
        </p:txBody>
      </p:sp>
      <p:cxnSp>
        <p:nvCxnSpPr>
          <p:cNvPr id="16" name="Straight Arrow Connector 15"/>
          <p:cNvCxnSpPr>
            <a:endCxn id="10" idx="3"/>
          </p:cNvCxnSpPr>
          <p:nvPr/>
        </p:nvCxnSpPr>
        <p:spPr>
          <a:xfrm flipV="1">
            <a:off x="3124200" y="3142689"/>
            <a:ext cx="384829" cy="2863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9" idx="1"/>
          </p:cNvCxnSpPr>
          <p:nvPr/>
        </p:nvCxnSpPr>
        <p:spPr>
          <a:xfrm rot="16200000" flipH="1">
            <a:off x="2226539" y="4098061"/>
            <a:ext cx="1538988" cy="658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1143000" y="4191000"/>
            <a:ext cx="1676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EF 56/F  VAOD 20/20          2 wks “floaters” OS</a:t>
            </a:r>
            <a:br>
              <a:rPr lang="en-US" dirty="0" smtClean="0"/>
            </a:br>
            <a:r>
              <a:rPr lang="en-US" dirty="0" smtClean="0"/>
              <a:t>                    OS 20/40           20 yrs DM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8495" r="6550"/>
          <a:stretch/>
        </p:blipFill>
        <p:spPr>
          <a:xfrm>
            <a:off x="1" y="1676400"/>
            <a:ext cx="4493846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7936" r="4966"/>
          <a:stretch/>
        </p:blipFill>
        <p:spPr>
          <a:xfrm>
            <a:off x="4800600" y="1676400"/>
            <a:ext cx="4181231" cy="45245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200" y="1295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RIGHT EYE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24600" y="12954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LEFT EYE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876800" y="5105400"/>
            <a:ext cx="4038600" cy="12192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62600" y="64008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PRE-RETINAL HEMORRHAGE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715000" y="5867400"/>
            <a:ext cx="8382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600" y="62484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Diabetic Retinopathy in the more advanced “Proliferative” Stage on first consult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2633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 PDR early            OS PDR High Risk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695" r="8766"/>
          <a:stretch/>
        </p:blipFill>
        <p:spPr>
          <a:xfrm>
            <a:off x="1" y="1447800"/>
            <a:ext cx="4648200" cy="446774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8268" r="7280"/>
          <a:stretch/>
        </p:blipFill>
        <p:spPr>
          <a:xfrm>
            <a:off x="4697456" y="1447801"/>
            <a:ext cx="4446544" cy="44957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91000" y="60198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Fluorescein</a:t>
            </a:r>
            <a:r>
              <a:rPr lang="en-US" dirty="0" smtClean="0"/>
              <a:t> Dye leakage from </a:t>
            </a:r>
            <a:r>
              <a:rPr lang="en-US" dirty="0" err="1" smtClean="0"/>
              <a:t>neovascularization</a:t>
            </a:r>
            <a:r>
              <a:rPr lang="en-US" dirty="0" smtClean="0"/>
              <a:t> which caused hemorrhage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724400" y="4724400"/>
            <a:ext cx="3810000" cy="12192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029200" y="5410200"/>
            <a:ext cx="838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7162800" y="56388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5791200" y="5867400"/>
            <a:ext cx="9144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8229600" y="4038600"/>
            <a:ext cx="914400" cy="8382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924800" y="2133600"/>
            <a:ext cx="1219200" cy="533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5800" y="1905000"/>
            <a:ext cx="914400" cy="1066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38200" y="3962400"/>
            <a:ext cx="838200" cy="914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438400" y="1524000"/>
            <a:ext cx="1219200" cy="762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5027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915400" cy="838200"/>
          </a:xfrm>
        </p:spPr>
        <p:txBody>
          <a:bodyPr>
            <a:normAutofit fontScale="90000"/>
          </a:bodyPr>
          <a:lstStyle/>
          <a:p>
            <a:r>
              <a:rPr lang="en-PH" dirty="0" smtClean="0">
                <a:effectLst/>
              </a:rPr>
              <a:t>H.S.  35/F      VA OD HM             recent dx dm </a:t>
            </a:r>
            <a:br>
              <a:rPr lang="en-PH" dirty="0" smtClean="0">
                <a:effectLst/>
              </a:rPr>
            </a:br>
            <a:r>
              <a:rPr lang="en-PH" dirty="0" smtClean="0">
                <a:effectLst/>
              </a:rPr>
              <a:t>                             OS 20/40      (after eye exam)</a:t>
            </a:r>
            <a:endParaRPr lang="en-PH" dirty="0">
              <a:effectLst/>
            </a:endParaRPr>
          </a:p>
        </p:txBody>
      </p:sp>
      <p:pic>
        <p:nvPicPr>
          <p:cNvPr id="2050" name="Picture 2" descr="C:\Users\mffgomez\AppData\Local\Temp\Temp1_attachments_2014_02_24.zip\Santillan, Herly Ann CP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466" t="7752" r="3165" b="33625"/>
          <a:stretch>
            <a:fillRect/>
          </a:stretch>
        </p:blipFill>
        <p:spPr bwMode="auto">
          <a:xfrm>
            <a:off x="228600" y="1752600"/>
            <a:ext cx="8686800" cy="4495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" y="632460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Diabetic Retinopathy in the more advanced “Proliferative” Stage on first consult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5715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Fibrovascular</a:t>
            </a:r>
            <a:r>
              <a:rPr lang="en-US" sz="1200" dirty="0" smtClean="0"/>
              <a:t> Proliferation, </a:t>
            </a:r>
          </a:p>
          <a:p>
            <a:r>
              <a:rPr lang="en-US" sz="1200" dirty="0" smtClean="0"/>
              <a:t>Vitreous Hemorrhage</a:t>
            </a:r>
            <a:endParaRPr lang="en-US" sz="1200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2971800" y="4800600"/>
            <a:ext cx="1143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3276600" y="4495800"/>
            <a:ext cx="1981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4305300" y="3390900"/>
            <a:ext cx="2819400" cy="1676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1524000" y="4267200"/>
            <a:ext cx="2362200" cy="1828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868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effectLst/>
              </a:rPr>
              <a:t>RR 54/M     </a:t>
            </a:r>
            <a:r>
              <a:rPr lang="en-US" dirty="0" smtClean="0">
                <a:effectLst/>
              </a:rPr>
              <a:t>BCVA OU 20/40      DM </a:t>
            </a:r>
            <a:r>
              <a:rPr lang="en-US" dirty="0">
                <a:effectLst/>
              </a:rPr>
              <a:t>x </a:t>
            </a:r>
            <a:r>
              <a:rPr lang="en-US" dirty="0" smtClean="0">
                <a:effectLst/>
              </a:rPr>
              <a:t>4 years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Diabetic Retinopathy (NPDR) SEVERE, OU : 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advised </a:t>
            </a:r>
            <a:r>
              <a:rPr lang="en-US" dirty="0" err="1" smtClean="0">
                <a:effectLst/>
              </a:rPr>
              <a:t>PRP(laser</a:t>
            </a:r>
            <a:r>
              <a:rPr lang="en-US" dirty="0" smtClean="0">
                <a:effectLst/>
              </a:rPr>
              <a:t>)  but  lost to </a:t>
            </a:r>
            <a:r>
              <a:rPr lang="en-US" dirty="0" err="1" smtClean="0">
                <a:effectLst/>
              </a:rPr>
              <a:t>FFup</a:t>
            </a:r>
            <a:endParaRPr lang="en-US" dirty="0">
              <a:effectLst/>
            </a:endParaRPr>
          </a:p>
        </p:txBody>
      </p:sp>
      <p:pic>
        <p:nvPicPr>
          <p:cNvPr id="5" name="Picture 4" descr="RAMOS_Romeo_19600225_OD_(4489)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4343" r="7424"/>
          <a:stretch/>
        </p:blipFill>
        <p:spPr>
          <a:xfrm>
            <a:off x="0" y="1905000"/>
            <a:ext cx="4429875" cy="4419600"/>
          </a:xfrm>
          <a:prstGeom prst="rect">
            <a:avLst/>
          </a:prstGeom>
        </p:spPr>
      </p:pic>
      <p:pic>
        <p:nvPicPr>
          <p:cNvPr id="7" name="Picture 6" descr="RAMOS_Romeo_19600225_OS_(4497)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5596" r="13944"/>
          <a:stretch/>
        </p:blipFill>
        <p:spPr>
          <a:xfrm>
            <a:off x="4607070" y="1905000"/>
            <a:ext cx="4536930" cy="439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6600" y="6396335"/>
            <a:ext cx="251460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February 9, 2014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962400" y="5334000"/>
            <a:ext cx="12192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Hemorrhages</a:t>
            </a:r>
          </a:p>
          <a:p>
            <a:r>
              <a:rPr lang="en-US" sz="1200" dirty="0" smtClean="0"/>
              <a:t>Exudates</a:t>
            </a:r>
          </a:p>
          <a:p>
            <a:r>
              <a:rPr lang="en-US" sz="1200" dirty="0" smtClean="0"/>
              <a:t>Ischemic spots </a:t>
            </a:r>
            <a:endParaRPr lang="en-US" sz="12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4983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676400"/>
          </a:xfrm>
        </p:spPr>
        <p:txBody>
          <a:bodyPr>
            <a:normAutofit fontScale="90000"/>
          </a:bodyPr>
          <a:lstStyle/>
          <a:p>
            <a:r>
              <a:rPr lang="en-US" sz="3111" dirty="0" smtClean="0">
                <a:effectLst/>
              </a:rPr>
              <a:t>Same patient as previous slide: 1 year later</a:t>
            </a:r>
            <a:br>
              <a:rPr lang="en-US" sz="3111" dirty="0" smtClean="0">
                <a:effectLst/>
              </a:rPr>
            </a:br>
            <a:r>
              <a:rPr lang="en-US" sz="3111" dirty="0" smtClean="0">
                <a:effectLst/>
              </a:rPr>
              <a:t>Visual Acuity: OU CF     </a:t>
            </a:r>
            <a:br>
              <a:rPr lang="en-US" sz="3111" dirty="0" smtClean="0">
                <a:effectLst/>
              </a:rPr>
            </a:br>
            <a:r>
              <a:rPr lang="en-US" sz="3111" dirty="0" smtClean="0">
                <a:effectLst/>
              </a:rPr>
              <a:t>Diabetic Retinopathy advanced “Proliferative” stage (PDR)</a:t>
            </a:r>
            <a:endParaRPr lang="en-US" sz="3111" dirty="0">
              <a:effectLst/>
            </a:endParaRPr>
          </a:p>
        </p:txBody>
      </p:sp>
      <p:pic>
        <p:nvPicPr>
          <p:cNvPr id="8" name="Content Placeholder 7" descr="RAMOS_Romeo_19600225_OD_(43069)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7771" r="1013"/>
          <a:stretch/>
        </p:blipFill>
        <p:spPr>
          <a:xfrm>
            <a:off x="152400" y="1752600"/>
            <a:ext cx="4235145" cy="5105400"/>
          </a:xfrm>
        </p:spPr>
      </p:pic>
      <p:pic>
        <p:nvPicPr>
          <p:cNvPr id="9" name="Picture 8" descr="RAMOS_Romeo_19600225_OS_(43090)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10723"/>
          <a:stretch/>
        </p:blipFill>
        <p:spPr>
          <a:xfrm>
            <a:off x="4536267" y="1752600"/>
            <a:ext cx="4607733" cy="5105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0" y="1752600"/>
            <a:ext cx="32004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 year later: February 3, 2015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5934670"/>
            <a:ext cx="3429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Clumps of hemorrhage</a:t>
            </a:r>
          </a:p>
          <a:p>
            <a:r>
              <a:rPr lang="en-US" dirty="0" smtClean="0"/>
              <a:t>Thick exudates</a:t>
            </a:r>
          </a:p>
          <a:p>
            <a:r>
              <a:rPr lang="en-US" dirty="0" smtClean="0"/>
              <a:t>Dense </a:t>
            </a:r>
            <a:r>
              <a:rPr lang="en-US" dirty="0" err="1" smtClean="0"/>
              <a:t>fibrovascular</a:t>
            </a:r>
            <a:r>
              <a:rPr lang="en-US" dirty="0" smtClean="0"/>
              <a:t> proliferation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1247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Eye Exam &amp; Diagnostics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Basic ophthalmologic exam plus a dilated retina exam (indirect </a:t>
            </a:r>
            <a:r>
              <a:rPr lang="en-PH" dirty="0" err="1" smtClean="0"/>
              <a:t>ophthalmoscopy</a:t>
            </a:r>
            <a:r>
              <a:rPr lang="en-PH" dirty="0" smtClean="0"/>
              <a:t> or slit lamp + wide field retinal lenses)</a:t>
            </a:r>
          </a:p>
          <a:p>
            <a:r>
              <a:rPr lang="en-PH" dirty="0" smtClean="0"/>
              <a:t>Fundus photo</a:t>
            </a:r>
          </a:p>
          <a:p>
            <a:r>
              <a:rPr lang="en-PH" dirty="0" smtClean="0"/>
              <a:t>Fundus Fluorescein Angiography</a:t>
            </a:r>
          </a:p>
          <a:p>
            <a:r>
              <a:rPr lang="en-PH" dirty="0" smtClean="0"/>
              <a:t>Optical Coherence Tomography</a:t>
            </a:r>
          </a:p>
          <a:p>
            <a:r>
              <a:rPr lang="en-PH" dirty="0" smtClean="0"/>
              <a:t>Ultrasound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H" dirty="0" smtClean="0">
                <a:effectLst/>
              </a:rPr>
              <a:t>Eye screening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46638"/>
          </a:xfrm>
        </p:spPr>
        <p:txBody>
          <a:bodyPr>
            <a:normAutofit fontScale="92500" lnSpcReduction="10000"/>
          </a:bodyPr>
          <a:lstStyle/>
          <a:p>
            <a:r>
              <a:rPr lang="en-PH" dirty="0" smtClean="0"/>
              <a:t>Whether patient is symptomatic or not eye screening should be done</a:t>
            </a:r>
          </a:p>
          <a:p>
            <a:r>
              <a:rPr lang="en-PH" b="1" dirty="0" smtClean="0"/>
              <a:t>CHANGING EYEGLASSES IS NOT ENOUGH</a:t>
            </a:r>
          </a:p>
          <a:p>
            <a:r>
              <a:rPr lang="en-PH" dirty="0" smtClean="0"/>
              <a:t>Remember good vision does not mean normal eye findings</a:t>
            </a:r>
          </a:p>
          <a:p>
            <a:r>
              <a:rPr lang="en-PH" dirty="0" smtClean="0"/>
              <a:t>Ophthalmologist cannot reverse damage of diabetes to the eye. Our goal is to prevent further deterioration and preservation of vision.</a:t>
            </a:r>
          </a:p>
          <a:p>
            <a:r>
              <a:rPr lang="en-PH" dirty="0" smtClean="0"/>
              <a:t>Best is to catch the eye problem before vision is affected 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>
                <a:effectLst/>
              </a:rPr>
              <a:t>Recommended eye screening schedule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1200" dirty="0" smtClean="0">
                <a:latin typeface="Arial" charset="0"/>
              </a:rPr>
              <a:t>DM diagnosed before 30 years of age</a:t>
            </a:r>
          </a:p>
          <a:p>
            <a:pPr>
              <a:buNone/>
            </a:pPr>
            <a:endParaRPr lang="en-US" sz="11200" dirty="0" smtClean="0">
              <a:latin typeface="Arial" charset="0"/>
            </a:endParaRPr>
          </a:p>
          <a:p>
            <a:pPr lvl="2"/>
            <a:r>
              <a:rPr lang="en-US" sz="11200" dirty="0" smtClean="0">
                <a:latin typeface="Arial" charset="0"/>
              </a:rPr>
              <a:t>First exam	 	: 5 yrs after </a:t>
            </a:r>
            <a:r>
              <a:rPr lang="en-US" sz="11200" dirty="0" err="1" smtClean="0">
                <a:latin typeface="Arial" charset="0"/>
              </a:rPr>
              <a:t>dx</a:t>
            </a:r>
            <a:r>
              <a:rPr lang="en-US" sz="11200" dirty="0" smtClean="0">
                <a:latin typeface="Arial" charset="0"/>
              </a:rPr>
              <a:t> of DM  					  or at puberty</a:t>
            </a:r>
          </a:p>
          <a:p>
            <a:pPr lvl="2"/>
            <a:r>
              <a:rPr lang="en-US" sz="11200" dirty="0" smtClean="0">
                <a:latin typeface="Arial" charset="0"/>
              </a:rPr>
              <a:t>Min. follow-up		: yearly (more frequent if  				  advanced stage)</a:t>
            </a:r>
          </a:p>
          <a:p>
            <a:pPr lvl="2">
              <a:buNone/>
            </a:pPr>
            <a:endParaRPr lang="en-US" sz="11200" dirty="0" smtClean="0">
              <a:latin typeface="Arial" charset="0"/>
            </a:endParaRPr>
          </a:p>
          <a:p>
            <a:r>
              <a:rPr lang="en-US" sz="11200" dirty="0" smtClean="0">
                <a:latin typeface="Arial" charset="0"/>
              </a:rPr>
              <a:t>DM diagnosed at 30 yrs of age or older </a:t>
            </a:r>
          </a:p>
          <a:p>
            <a:pPr>
              <a:buNone/>
            </a:pPr>
            <a:endParaRPr lang="en-US" sz="11200" dirty="0" smtClean="0">
              <a:latin typeface="Arial" charset="0"/>
            </a:endParaRPr>
          </a:p>
          <a:p>
            <a:pPr lvl="2"/>
            <a:r>
              <a:rPr lang="en-US" sz="11200" dirty="0" smtClean="0">
                <a:latin typeface="Arial" charset="0"/>
              </a:rPr>
              <a:t>First exam		: at time of DM diagnosis</a:t>
            </a:r>
          </a:p>
          <a:p>
            <a:pPr lvl="2"/>
            <a:r>
              <a:rPr lang="en-US" sz="11200" dirty="0" smtClean="0">
                <a:latin typeface="Arial" charset="0"/>
              </a:rPr>
              <a:t>Min. follow-up		: yearly (more frequent if 				  </a:t>
            </a:r>
            <a:r>
              <a:rPr lang="en-US" sz="11200" dirty="0" err="1" smtClean="0">
                <a:latin typeface="Arial" charset="0"/>
              </a:rPr>
              <a:t>advaced</a:t>
            </a:r>
            <a:r>
              <a:rPr lang="en-US" sz="11200" dirty="0" smtClean="0">
                <a:latin typeface="Arial" charset="0"/>
              </a:rPr>
              <a:t> stage)</a:t>
            </a:r>
            <a:endParaRPr lang="en-PH" sz="11200" dirty="0" smtClean="0"/>
          </a:p>
          <a:p>
            <a:endParaRPr lang="en-PH" sz="11200" dirty="0" smtClean="0"/>
          </a:p>
          <a:p>
            <a:endParaRPr lang="en-US" sz="6200" dirty="0" smtClean="0">
              <a:latin typeface="Arial" charset="0"/>
            </a:endParaRPr>
          </a:p>
          <a:p>
            <a:endParaRPr lang="en-PH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>
                <a:effectLst/>
              </a:rPr>
              <a:t>Recommended eye screening schedule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PH" sz="2800" dirty="0" smtClean="0">
                <a:latin typeface="Arial" pitchFamily="34" charset="0"/>
                <a:cs typeface="Arial" pitchFamily="34" charset="0"/>
              </a:rPr>
              <a:t>Gestational Diabetics are not at risk for Diabetic retinopathy and screening not necessary unless they develop frank Diabetes</a:t>
            </a:r>
          </a:p>
          <a:p>
            <a:r>
              <a:rPr lang="en-PH" sz="2800" dirty="0" smtClean="0">
                <a:latin typeface="Arial" pitchFamily="34" charset="0"/>
                <a:cs typeface="Arial" pitchFamily="34" charset="0"/>
              </a:rPr>
              <a:t>Pregnant with pre-existing diabetes</a:t>
            </a:r>
            <a:endParaRPr lang="en-PH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First exam	: prior to pregnancy for counseling</a:t>
            </a:r>
          </a:p>
          <a:p>
            <a:pPr lvl="1"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			: early in the 1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trimester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Min ff-up	: each trimester</a:t>
            </a:r>
          </a:p>
          <a:p>
            <a:pPr lvl="1"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			: more frequent as indicated</a:t>
            </a:r>
          </a:p>
          <a:p>
            <a:pPr lvl="1"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			: until 6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mos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postpartum</a:t>
            </a:r>
            <a:endParaRPr lang="en-PH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Treatment options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Cataract </a:t>
            </a:r>
          </a:p>
          <a:p>
            <a:pPr lvl="1"/>
            <a:r>
              <a:rPr lang="en-PH" dirty="0" smtClean="0"/>
              <a:t>cataract surgery if opacity is significant and affecting patients activity of daily living</a:t>
            </a:r>
          </a:p>
          <a:p>
            <a:r>
              <a:rPr lang="en-PH" dirty="0" smtClean="0"/>
              <a:t>Glaucoma</a:t>
            </a:r>
          </a:p>
          <a:p>
            <a:pPr lvl="1"/>
            <a:r>
              <a:rPr lang="en-PH" dirty="0" smtClean="0"/>
              <a:t>Depends on severity</a:t>
            </a:r>
          </a:p>
          <a:p>
            <a:pPr lvl="1"/>
            <a:r>
              <a:rPr lang="en-PH" dirty="0" smtClean="0"/>
              <a:t>Anti-Glaucoma drops, laser </a:t>
            </a:r>
            <a:r>
              <a:rPr lang="en-PH" dirty="0" err="1" smtClean="0"/>
              <a:t>tx</a:t>
            </a:r>
            <a:r>
              <a:rPr lang="en-PH" dirty="0" smtClean="0"/>
              <a:t>, glaucoma surgery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Treatment</a:t>
            </a:r>
            <a:r>
              <a:rPr lang="en-PH" dirty="0" smtClean="0"/>
              <a:t> 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PH" dirty="0" smtClean="0"/>
              <a:t>Diabetic Retinopathy </a:t>
            </a:r>
          </a:p>
          <a:p>
            <a:pPr lvl="1"/>
            <a:r>
              <a:rPr lang="en-PH" dirty="0" smtClean="0"/>
              <a:t>Depends on stage</a:t>
            </a:r>
          </a:p>
          <a:p>
            <a:pPr lvl="1"/>
            <a:r>
              <a:rPr lang="en-PH" dirty="0" smtClean="0">
                <a:solidFill>
                  <a:schemeClr val="accent2">
                    <a:lumMod val="75000"/>
                  </a:schemeClr>
                </a:solidFill>
              </a:rPr>
              <a:t>Mild-Moderate NPDR </a:t>
            </a:r>
            <a:endParaRPr lang="en-PH" dirty="0"/>
          </a:p>
          <a:p>
            <a:pPr lvl="2"/>
            <a:r>
              <a:rPr lang="en-PH" dirty="0" smtClean="0"/>
              <a:t>blood glucose control, control of other condition (HPN &amp; Hyperlipidemia)</a:t>
            </a:r>
          </a:p>
          <a:p>
            <a:pPr lvl="1"/>
            <a:r>
              <a:rPr lang="en-PH" dirty="0" smtClean="0">
                <a:solidFill>
                  <a:schemeClr val="accent2">
                    <a:lumMod val="75000"/>
                  </a:schemeClr>
                </a:solidFill>
              </a:rPr>
              <a:t>Severe NPDR to PDR </a:t>
            </a:r>
            <a:endParaRPr lang="en-PH" dirty="0"/>
          </a:p>
          <a:p>
            <a:pPr lvl="2"/>
            <a:r>
              <a:rPr lang="en-PH" dirty="0" smtClean="0"/>
              <a:t>PanRetinal Photocoagulation</a:t>
            </a:r>
          </a:p>
          <a:p>
            <a:pPr lvl="1"/>
            <a:r>
              <a:rPr lang="en-PH" dirty="0" smtClean="0">
                <a:solidFill>
                  <a:schemeClr val="accent2">
                    <a:lumMod val="75000"/>
                  </a:schemeClr>
                </a:solidFill>
              </a:rPr>
              <a:t>Presence of Vitreous hemorrhage and/or Traction Retinal Detachment </a:t>
            </a:r>
            <a:endParaRPr lang="en-PH" dirty="0"/>
          </a:p>
          <a:p>
            <a:pPr lvl="2"/>
            <a:r>
              <a:rPr lang="en-PH" dirty="0" smtClean="0"/>
              <a:t>VitreoRetina surgery with Endophotocoagulation</a:t>
            </a:r>
          </a:p>
          <a:p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>
                <a:effectLst/>
              </a:rPr>
              <a:t>Treatment</a:t>
            </a:r>
            <a:r>
              <a:rPr lang="en-PH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Intravitreal</a:t>
            </a:r>
            <a:r>
              <a:rPr lang="en-US" dirty="0" smtClean="0"/>
              <a:t> anti-VEGF (</a:t>
            </a:r>
            <a:r>
              <a:rPr lang="en-US" dirty="0" err="1" smtClean="0"/>
              <a:t>Bevacizumab</a:t>
            </a:r>
            <a:r>
              <a:rPr lang="en-US" dirty="0" smtClean="0"/>
              <a:t>, </a:t>
            </a:r>
            <a:r>
              <a:rPr lang="en-US" dirty="0" err="1" smtClean="0"/>
              <a:t>Ranibizumab</a:t>
            </a:r>
            <a:r>
              <a:rPr lang="en-US" dirty="0" smtClean="0"/>
              <a:t>, </a:t>
            </a:r>
            <a:r>
              <a:rPr lang="en-US" dirty="0" err="1" smtClean="0"/>
              <a:t>Aflibercept</a:t>
            </a:r>
            <a:r>
              <a:rPr lang="en-US" dirty="0" smtClean="0"/>
              <a:t>) adjunct to Laser treatment or retinal surgery</a:t>
            </a:r>
          </a:p>
          <a:p>
            <a:r>
              <a:rPr lang="en-US" dirty="0" smtClean="0"/>
              <a:t>Best option for macular center involving macular edema – cannot/should not laser central macula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3600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PH" dirty="0" smtClean="0">
                <a:effectLst/>
              </a:rPr>
              <a:t>Laser Photocoagulation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Diabetic Retinopathy Study (DRS)</a:t>
            </a:r>
          </a:p>
          <a:p>
            <a:pPr lvl="1"/>
            <a:r>
              <a:rPr lang="en-PH" dirty="0" smtClean="0"/>
              <a:t>High Risk PDR: </a:t>
            </a:r>
          </a:p>
          <a:p>
            <a:pPr lvl="2"/>
            <a:r>
              <a:rPr lang="en-PH" dirty="0" smtClean="0"/>
              <a:t>Pan Retinal Photocoagulation reduces the risk of severe vision loss by 50-60%</a:t>
            </a:r>
          </a:p>
          <a:p>
            <a:pPr lvl="1"/>
            <a:r>
              <a:rPr lang="en-PH" dirty="0" smtClean="0"/>
              <a:t>Severe NPDR and Early PDR, </a:t>
            </a:r>
          </a:p>
          <a:p>
            <a:pPr lvl="2"/>
            <a:r>
              <a:rPr lang="en-PH" dirty="0" smtClean="0"/>
              <a:t>PRP may be considered depending on patient profile</a:t>
            </a:r>
          </a:p>
          <a:p>
            <a:pPr lvl="2">
              <a:buNone/>
            </a:pPr>
            <a:endParaRPr lang="en-PH" dirty="0" smtClean="0"/>
          </a:p>
          <a:p>
            <a:pPr lvl="1"/>
            <a:r>
              <a:rPr lang="en-PH" dirty="0" smtClean="0"/>
              <a:t>Severe vision loss = vision of 5/200 or less at 2 or more consecutive follow-up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PH" dirty="0" smtClean="0">
                <a:effectLst/>
              </a:rPr>
              <a:t>Laser Photocoagulation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PH" dirty="0" smtClean="0"/>
              <a:t>Early Treatment Diabetic Retinopathy Study (ETDRS)</a:t>
            </a:r>
          </a:p>
          <a:p>
            <a:pPr lvl="1"/>
            <a:r>
              <a:rPr lang="en-PH" dirty="0" smtClean="0"/>
              <a:t>Early Photocoagulation of severe NPDR to Early PDR reduced the development of high risk PDR by 50% but not significantly change the incidence of severe vision loss</a:t>
            </a:r>
          </a:p>
          <a:p>
            <a:pPr lvl="1"/>
            <a:r>
              <a:rPr lang="en-PH" dirty="0" smtClean="0"/>
              <a:t>Focal or grid laser treatment reduced the risk of moderate vision loss in patients with CSME</a:t>
            </a:r>
          </a:p>
          <a:p>
            <a:pPr lvl="1"/>
            <a:r>
              <a:rPr lang="en-PH" dirty="0" smtClean="0"/>
              <a:t>Moderate vision loss = loss of 15 or more letters in the ETDRS chart</a:t>
            </a:r>
          </a:p>
          <a:p>
            <a:pPr lvl="1"/>
            <a:r>
              <a:rPr lang="en-PH" dirty="0" smtClean="0"/>
              <a:t>Aspirin has no benefit nor deleterious effect on diabetic retinopathy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>
                <a:effectLst/>
              </a:rPr>
              <a:t>Summary</a:t>
            </a:r>
            <a:endParaRPr lang="en-PH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All diabetics have to be advised of possible eye complication EVEN IN THE ABSENCE OF EYE SYMPTOMS</a:t>
            </a:r>
          </a:p>
          <a:p>
            <a:r>
              <a:rPr lang="en-PH" dirty="0" smtClean="0"/>
              <a:t>Screening guidelines given</a:t>
            </a:r>
          </a:p>
          <a:p>
            <a:r>
              <a:rPr lang="en-PH" dirty="0" smtClean="0"/>
              <a:t>Goal is to PRESERVE remaining vision &amp; control progression</a:t>
            </a:r>
          </a:p>
          <a:p>
            <a:r>
              <a:rPr lang="en-PH" i="1" dirty="0" smtClean="0"/>
              <a:t>Management of the eye is only temporary or useless if systemic disease is not controlled</a:t>
            </a:r>
          </a:p>
          <a:p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09800"/>
            <a:ext cx="8686800" cy="1603248"/>
          </a:xfrm>
        </p:spPr>
        <p:txBody>
          <a:bodyPr>
            <a:normAutofit fontScale="90000"/>
          </a:bodyPr>
          <a:lstStyle/>
          <a:p>
            <a:pPr algn="ctr"/>
            <a:r>
              <a:rPr lang="en-PH" sz="6000" dirty="0" smtClean="0"/>
              <a:t>FIGHT DIABETIC BLINDNESS</a:t>
            </a:r>
            <a:r>
              <a:rPr lang="en-PH" dirty="0" smtClean="0"/>
              <a:t/>
            </a:r>
            <a:br>
              <a:rPr lang="en-PH" dirty="0" smtClean="0"/>
            </a:br>
            <a:r>
              <a:rPr lang="en-PH" dirty="0" smtClean="0"/>
              <a:t/>
            </a:r>
            <a:br>
              <a:rPr lang="en-PH" dirty="0" smtClean="0"/>
            </a:br>
            <a:r>
              <a:rPr lang="en-PH" dirty="0" smtClean="0"/>
              <a:t/>
            </a:r>
            <a:br>
              <a:rPr lang="en-PH" dirty="0" smtClean="0"/>
            </a:b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81000" y="3886200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Philippine academy of ophthalmology </a:t>
            </a:r>
            <a:br>
              <a:rPr lang="en-US" dirty="0" smtClean="0"/>
            </a:br>
            <a:r>
              <a:rPr lang="en-US" dirty="0" err="1" smtClean="0"/>
              <a:t>vitreo</a:t>
            </a:r>
            <a:r>
              <a:rPr lang="en-US" dirty="0" smtClean="0"/>
              <a:t>-retina society of the </a:t>
            </a:r>
            <a:r>
              <a:rPr lang="en-US" dirty="0" err="1" smtClean="0"/>
              <a:t>philippines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81000" y="2057400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THANK YOU VERY MUCH</a:t>
            </a:r>
            <a:endParaRPr lang="en-US" sz="4000" dirty="0"/>
          </a:p>
        </p:txBody>
      </p:sp>
      <p:pic>
        <p:nvPicPr>
          <p:cNvPr id="7" name="Picture 1" descr="F:\Important Policy Papers\PAO Logo\OFFICIAL PAO LOGO_HI-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5221550"/>
            <a:ext cx="1752600" cy="1398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 descr="vrsp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5257800"/>
            <a:ext cx="1600482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iabetic eye screening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959</TotalTime>
  <Words>2064</Words>
  <Application>Microsoft Macintosh PowerPoint</Application>
  <PresentationFormat>On-screen Show (4:3)</PresentationFormat>
  <Paragraphs>286</Paragraphs>
  <Slides>40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diabetic eye screening</vt:lpstr>
      <vt:lpstr>Diabetic eye screening  what every doctor should know </vt:lpstr>
      <vt:lpstr>FIGHT DIABETIC BLINDNESS</vt:lpstr>
      <vt:lpstr>Epidemiology : diabetes MELLITUS</vt:lpstr>
      <vt:lpstr>Epidemiology: DIABETIC RETINOPATHY</vt:lpstr>
      <vt:lpstr>BLINDNESS FROM DIABETES</vt:lpstr>
      <vt:lpstr>Blindness from diabetes</vt:lpstr>
      <vt:lpstr>Local data</vt:lpstr>
      <vt:lpstr>Burden of disease</vt:lpstr>
      <vt:lpstr>Diabetic eye disease</vt:lpstr>
      <vt:lpstr>cataract</vt:lpstr>
      <vt:lpstr>glaucoma</vt:lpstr>
      <vt:lpstr>Diabetic Retinopathy</vt:lpstr>
      <vt:lpstr>Slide 13</vt:lpstr>
      <vt:lpstr> Diabetic Retinopathy Risk Factors</vt:lpstr>
      <vt:lpstr> Diabetic Retinopathy Risk Factors</vt:lpstr>
      <vt:lpstr> Diabetic Retinopathy Risk Factors</vt:lpstr>
      <vt:lpstr> ETDRS Classification</vt:lpstr>
      <vt:lpstr>Slide 18</vt:lpstr>
      <vt:lpstr>symptoms</vt:lpstr>
      <vt:lpstr>Why good vision does not equate to Normal eye findings</vt:lpstr>
      <vt:lpstr>Slide 21</vt:lpstr>
      <vt:lpstr>A.N.  49/F    bcVA OU 20/20     8 yrs DM no eye complaint – referred for Screening</vt:lpstr>
      <vt:lpstr>Slide 23</vt:lpstr>
      <vt:lpstr>EF 56/F  VAOD 20/20          2 wks “floaters” OS                     OS 20/40           20 yrs DM</vt:lpstr>
      <vt:lpstr>OD PDR early            OS PDR High Risk</vt:lpstr>
      <vt:lpstr>H.S.  35/F      VA OD HM             recent dx dm                               OS 20/40      (after eye exam)</vt:lpstr>
      <vt:lpstr> RR 54/M     BCVA OU 20/40      DM x 4 years Diabetic Retinopathy (NPDR) SEVERE, OU :  advised PRP(laser)  but  lost to FFup</vt:lpstr>
      <vt:lpstr>Same patient as previous slide: 1 year later Visual Acuity: OU CF      Diabetic Retinopathy advanced “Proliferative” stage (PDR)</vt:lpstr>
      <vt:lpstr>Eye Exam &amp; Diagnostics</vt:lpstr>
      <vt:lpstr>Eye screening</vt:lpstr>
      <vt:lpstr>Recommended eye screening schedule</vt:lpstr>
      <vt:lpstr>Recommended eye screening schedule</vt:lpstr>
      <vt:lpstr>Treatment options</vt:lpstr>
      <vt:lpstr>Treatment </vt:lpstr>
      <vt:lpstr>Treatment </vt:lpstr>
      <vt:lpstr>Laser Photocoagulation</vt:lpstr>
      <vt:lpstr>Laser Photocoagulation</vt:lpstr>
      <vt:lpstr>Summary</vt:lpstr>
      <vt:lpstr>FIGHT DIABETIC BLINDNESS   </vt:lpstr>
      <vt:lpstr>Philippine academy of ophthalmology  vitreo-retina society of the philippines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 diabetic eye screening – what every doc should know </dc:title>
  <dc:creator>mffgomez</dc:creator>
  <cp:lastModifiedBy>MH Arroyo</cp:lastModifiedBy>
  <cp:revision>111</cp:revision>
  <dcterms:created xsi:type="dcterms:W3CDTF">2016-04-17T02:59:05Z</dcterms:created>
  <dcterms:modified xsi:type="dcterms:W3CDTF">2016-04-17T03:12:22Z</dcterms:modified>
</cp:coreProperties>
</file>